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3" r:id="rId1"/>
    <p:sldMasterId id="2147483692" r:id="rId2"/>
  </p:sldMasterIdLst>
  <p:notesMasterIdLst>
    <p:notesMasterId r:id="rId14"/>
  </p:notesMasterIdLst>
  <p:sldIdLst>
    <p:sldId id="258" r:id="rId3"/>
    <p:sldId id="316" r:id="rId4"/>
    <p:sldId id="319" r:id="rId5"/>
    <p:sldId id="326" r:id="rId6"/>
    <p:sldId id="320" r:id="rId7"/>
    <p:sldId id="337" r:id="rId8"/>
    <p:sldId id="336" r:id="rId9"/>
    <p:sldId id="322" r:id="rId10"/>
    <p:sldId id="338" r:id="rId11"/>
    <p:sldId id="323" r:id="rId12"/>
    <p:sldId id="324" r:id="rId1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6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9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24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0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1EBFEE-287F-4704-BA19-562E124371D1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249306-97DC-43C1-BAC9-A19CB327F0E5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1D0FE8-6566-436D-BF7B-24746FFDE975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529371-66B6-4CB3-B143-6013C0AFA70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CCA103-E018-412A-A81F-254CC6BBF17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85C796-A2F7-4D57-8C59-E42CF1C0978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E8C4DB-0842-4230-96C0-F24C3847D8AC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1A872E-1EF4-4D36-BA54-A5F2D018072C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1B0BD1-677C-49FE-B42E-CB3A2C2CB6E4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FF8493-25D1-470D-9A2E-194507DCF9C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8919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C63EC-D6E7-4711-9F84-0DEFD641F9B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399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A31FC9-C7DF-4F4F-BEDC-04194C117A8E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24C0D-0C2E-41AD-BE07-863C01DEEA0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170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B8B282-67F1-4D66-9E0B-A4DC66FE83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2177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89E256-3E9E-4C41-ACD9-C20B94D4B4F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820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53FB39-B406-45B4-AABE-1CE80E65F0C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279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1883-B5D9-4233-83B8-4EF39B5CF9D6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7845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2B1279-6F50-499B-93ED-030FC415BE3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895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C9F191-83D5-4B06-8DDE-F67C20B7A92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92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3FDF1-2B3F-4EA0-9722-E822A57591D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239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BE564C-ADCB-4192-842F-740F50A7B7E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032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240A-AF4A-4E0A-A543-CDBD45AE3F3F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4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501016-24D7-43E3-B4AC-96242C549FF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D8BCAA-6D4B-4DC0-B6DF-D8A5B7815D04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15AD52-A400-4129-B361-F62B2DEDF64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98D039-79B6-4540-B761-CEFBB8E9F940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24C4A-AAB2-4123-B0F7-AC8F7A0CBEF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617C0-1B5D-4BAA-B148-FE94908CC03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D7F8FB-C532-441A-8FDA-99BF55138B4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19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9FABDF-C247-464B-AA24-8A0F01879BF3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898E6-B846-448E-A7DD-7B07FF97393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7" name="think-cell data - do not delete" hidden="1"/>
          <p:cNvGraphicFramePr>
            <a:graphicFrameLocks noChangeAspect="1"/>
          </p:cNvGraphicFramePr>
          <p:nvPr userDrawn="1">
            <p:custDataLst>
              <p:tags r:id="rId1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Слайд think-cell" r:id="rId18" imgW="360" imgH="360" progId="TCLayout.ActiveDocument.1">
                  <p:embed/>
                </p:oleObj>
              </mc:Choice>
              <mc:Fallback>
                <p:oleObj name="Слайд think-cell" r:id="rId18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113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66" r:id="rId13"/>
    <p:sldLayoutId id="214748366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4142676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режимдерін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реформалау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қ.,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>
              <a:defRPr/>
            </a:pPr>
            <a:r>
              <a:rPr lang="ru-RU" sz="2000" b="1" dirty="0">
                <a:solidFill>
                  <a:prstClr val="white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ОҢТАЙЛАНДЫРҒАН ДЕКЛАРАЦИЯ НЕГІЗІНДЕ АСР ЭҚЖЖ ТЫЙЫМ САЛУ ТІЗІМІ</a:t>
            </a:r>
          </a:p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(1/2)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0" y="709893"/>
            <a:ext cx="5962389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есірткі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психотроптық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прекурсорлардың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акцизделетін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өнімдерінің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жекелеген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бензинді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дизель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отынын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мазутты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пункттерінде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астықты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лотереяларды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радиоактивті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агентінің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сақтандыру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делдалдық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күзет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қызметтік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патрондарының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тау-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іздеуге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лицензия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асырылатын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сынықтары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шеңберіндегі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базарларына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жататын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1, 2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стационарлық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аумағындағы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орындарын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тамақтану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қосалқы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kumimoji="1"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беру.</a:t>
            </a:r>
            <a:endParaRPr kumimoji="1" lang="en-US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ғимараттар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қорын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консультациялық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маркетингтік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аудит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kk-KZ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ұқық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төрелігі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1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автомобиль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жолдарының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теміржол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көлігінің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теміржол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метро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kk-KZ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1" lang="kk-KZ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449602" y="720537"/>
            <a:ext cx="5639621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құбырларын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сәулет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көпірлер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туннельдер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стационарлық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төлемдерді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агенттіктері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несиелік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бюролардың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металл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кендерінің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саудасы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ілеспе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газ;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кестеге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бағынатын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әуе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көлігінің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сынықтары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көтерме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автомобильдерге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қозғалтқыштардан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станцияларының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энергиясын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қағаздармен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тауарлармен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брокерлік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ломбардтардың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lvl="0" indent="-285750"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қағаздар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режимді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пайыздан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мезгілде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АСР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ЗТ;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қатысушысы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АСР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құрылтайшылары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(ЖТ, ЖК) ; </a:t>
            </a:r>
          </a:p>
          <a:p>
            <a:pPr marL="434975" lvl="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ЗТ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sz="1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бөлімшелері</a:t>
            </a:r>
            <a:endParaRPr lang="ru-RU" sz="11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4975" indent="-171450">
              <a:buFont typeface="Arial" panose="020B0604020202020204" pitchFamily="34" charset="0"/>
              <a:buChar char="•"/>
            </a:pP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коммерциялық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434975" indent="-171450">
              <a:buFont typeface="Arial" panose="020B0604020202020204" pitchFamily="34" charset="0"/>
              <a:buChar char="•"/>
            </a:pP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индустриялық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аймақтардың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«Астана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Хаб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паркінің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kumimoji="1"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Wingdings" panose="05000000000000000000" pitchFamily="2" charset="2"/>
              <a:buChar char="v"/>
            </a:pP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тараптар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шегерімдер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</a:t>
            </a:r>
            <a:r>
              <a:rPr lang="ru-RU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245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ЖӘНЕ ҰСЫНЫЛАТЫН МӨЛШЕРЛЕМЕЛЕР БОЙЫНША АҚПАРАТ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89621"/>
              </p:ext>
            </p:extLst>
          </p:nvPr>
        </p:nvGraphicFramePr>
        <p:xfrm>
          <a:off x="49164" y="978356"/>
          <a:ext cx="12082783" cy="5110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495">
                  <a:extLst>
                    <a:ext uri="{9D8B030D-6E8A-4147-A177-3AD203B41FA5}">
                      <a16:colId xmlns:a16="http://schemas.microsoft.com/office/drawing/2014/main" val="1442383604"/>
                    </a:ext>
                  </a:extLst>
                </a:gridCol>
                <a:gridCol w="1201654">
                  <a:extLst>
                    <a:ext uri="{9D8B030D-6E8A-4147-A177-3AD203B41FA5}">
                      <a16:colId xmlns:a16="http://schemas.microsoft.com/office/drawing/2014/main" val="677090320"/>
                    </a:ext>
                  </a:extLst>
                </a:gridCol>
                <a:gridCol w="766366">
                  <a:extLst>
                    <a:ext uri="{9D8B030D-6E8A-4147-A177-3AD203B41FA5}">
                      <a16:colId xmlns:a16="http://schemas.microsoft.com/office/drawing/2014/main" val="3892126857"/>
                    </a:ext>
                  </a:extLst>
                </a:gridCol>
                <a:gridCol w="911120">
                  <a:extLst>
                    <a:ext uri="{9D8B030D-6E8A-4147-A177-3AD203B41FA5}">
                      <a16:colId xmlns:a16="http://schemas.microsoft.com/office/drawing/2014/main" val="3543918213"/>
                    </a:ext>
                  </a:extLst>
                </a:gridCol>
                <a:gridCol w="811074">
                  <a:extLst>
                    <a:ext uri="{9D8B030D-6E8A-4147-A177-3AD203B41FA5}">
                      <a16:colId xmlns:a16="http://schemas.microsoft.com/office/drawing/2014/main" val="927715003"/>
                    </a:ext>
                  </a:extLst>
                </a:gridCol>
                <a:gridCol w="746942">
                  <a:extLst>
                    <a:ext uri="{9D8B030D-6E8A-4147-A177-3AD203B41FA5}">
                      <a16:colId xmlns:a16="http://schemas.microsoft.com/office/drawing/2014/main" val="1064085439"/>
                    </a:ext>
                  </a:extLst>
                </a:gridCol>
                <a:gridCol w="427250">
                  <a:extLst>
                    <a:ext uri="{9D8B030D-6E8A-4147-A177-3AD203B41FA5}">
                      <a16:colId xmlns:a16="http://schemas.microsoft.com/office/drawing/2014/main" val="1141667886"/>
                    </a:ext>
                  </a:extLst>
                </a:gridCol>
                <a:gridCol w="534154">
                  <a:extLst>
                    <a:ext uri="{9D8B030D-6E8A-4147-A177-3AD203B41FA5}">
                      <a16:colId xmlns:a16="http://schemas.microsoft.com/office/drawing/2014/main" val="207749641"/>
                    </a:ext>
                  </a:extLst>
                </a:gridCol>
                <a:gridCol w="516048">
                  <a:extLst>
                    <a:ext uri="{9D8B030D-6E8A-4147-A177-3AD203B41FA5}">
                      <a16:colId xmlns:a16="http://schemas.microsoft.com/office/drawing/2014/main" val="1007786040"/>
                    </a:ext>
                  </a:extLst>
                </a:gridCol>
                <a:gridCol w="597528">
                  <a:extLst>
                    <a:ext uri="{9D8B030D-6E8A-4147-A177-3AD203B41FA5}">
                      <a16:colId xmlns:a16="http://schemas.microsoft.com/office/drawing/2014/main" val="921346712"/>
                    </a:ext>
                  </a:extLst>
                </a:gridCol>
                <a:gridCol w="633743">
                  <a:extLst>
                    <a:ext uri="{9D8B030D-6E8A-4147-A177-3AD203B41FA5}">
                      <a16:colId xmlns:a16="http://schemas.microsoft.com/office/drawing/2014/main" val="645835081"/>
                    </a:ext>
                  </a:extLst>
                </a:gridCol>
                <a:gridCol w="624689">
                  <a:extLst>
                    <a:ext uri="{9D8B030D-6E8A-4147-A177-3AD203B41FA5}">
                      <a16:colId xmlns:a16="http://schemas.microsoft.com/office/drawing/2014/main" val="4257034295"/>
                    </a:ext>
                  </a:extLst>
                </a:gridCol>
                <a:gridCol w="932507">
                  <a:extLst>
                    <a:ext uri="{9D8B030D-6E8A-4147-A177-3AD203B41FA5}">
                      <a16:colId xmlns:a16="http://schemas.microsoft.com/office/drawing/2014/main" val="743036631"/>
                    </a:ext>
                  </a:extLst>
                </a:gridCol>
                <a:gridCol w="796705">
                  <a:extLst>
                    <a:ext uri="{9D8B030D-6E8A-4147-A177-3AD203B41FA5}">
                      <a16:colId xmlns:a16="http://schemas.microsoft.com/office/drawing/2014/main" val="3716026871"/>
                    </a:ext>
                  </a:extLst>
                </a:gridCol>
                <a:gridCol w="868768">
                  <a:extLst>
                    <a:ext uri="{9D8B030D-6E8A-4147-A177-3AD203B41FA5}">
                      <a16:colId xmlns:a16="http://schemas.microsoft.com/office/drawing/2014/main" val="242352874"/>
                    </a:ext>
                  </a:extLst>
                </a:gridCol>
                <a:gridCol w="710740">
                  <a:extLst>
                    <a:ext uri="{9D8B030D-6E8A-4147-A177-3AD203B41FA5}">
                      <a16:colId xmlns:a16="http://schemas.microsoft.com/office/drawing/2014/main" val="2896722201"/>
                    </a:ext>
                  </a:extLst>
                </a:gridCol>
              </a:tblGrid>
              <a:tr h="3850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Жаңа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кодексіндегі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Қолданыстағы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endParaRPr lang="en-US" sz="10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</a:t>
                      </a:r>
                      <a:b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990432"/>
                  </a:ext>
                </a:extLst>
              </a:tr>
              <a:tr h="4755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төлеушілер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 (2023 ж.)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Есептелді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Қолданыстағы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Жаңа</a:t>
                      </a:r>
                      <a:r>
                        <a:rPr lang="ru-RU" sz="1000" b="1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Жаңа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мөлшерлемелер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Бюджеттің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жоғалуы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ұлғаюы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49163"/>
                  </a:ext>
                </a:extLst>
              </a:tr>
              <a:tr h="2579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ЖТС/КТС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ЖТС/КТС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ЖТС/КТС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ЖТС/КТС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ЖТС/КТС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Әлеуметтік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471263"/>
                  </a:ext>
                </a:extLst>
              </a:tr>
              <a:tr h="35757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қамтығандар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патент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негізінде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(1%)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61 902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135 166 407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1 351 664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-1 351 664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-1 351 664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342785"/>
                  </a:ext>
                </a:extLst>
              </a:tr>
              <a:tr h="5121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арнайы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мобильді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қосымшаны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пайдалану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6 102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6 694 948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66 949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-66 949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-66 949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107891"/>
                  </a:ext>
                </a:extLst>
              </a:tr>
              <a:tr h="325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платформалық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6817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ШОБ </a:t>
                      </a:r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оңайлатылған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декларация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негізінде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1 931 685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15 070 910 234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224 041 348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180 705 669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 (50% -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ға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төмендеуді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отырып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12% (ЖБР-да)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758011"/>
                  </a:ext>
                </a:extLst>
              </a:tr>
              <a:tr h="379308"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935 449 028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711 407 680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-180 705 669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530 702 011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93988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оның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ішінде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ЖБР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мекен-жайына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сату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5 370 241 339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328220"/>
                  </a:ext>
                </a:extLst>
              </a:tr>
              <a:tr h="2496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644 428 961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906740"/>
                  </a:ext>
                </a:extLst>
              </a:tr>
              <a:tr h="357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басқалар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іске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асыру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(ЖТ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АСР)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9 700 668 896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291 020 067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059099"/>
                  </a:ext>
                </a:extLst>
              </a:tr>
              <a:tr h="408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кірісі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0,5 млрд</a:t>
                      </a:r>
                      <a:r>
                        <a:rPr lang="ru-RU" sz="10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(4% и 8%)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16 051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1 000 509 388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36 033 299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 до 4 и 8%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30 015 282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-6 018 017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-6 018 017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5388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тіркелген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шегерім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кірісі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0,5 млрд (10% и 20%)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66 830 391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2 777 046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10, 20%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077620"/>
                  </a:ext>
                </a:extLst>
              </a:tr>
              <a:tr h="4871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2 004 912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-772 134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-772 134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8832"/>
                  </a:ext>
                </a:extLst>
              </a:tr>
              <a:tr h="357575">
                <a:tc gridSpan="2">
                  <a:txBody>
                    <a:bodyPr/>
                    <a:lstStyle/>
                    <a:p>
                      <a:pPr algn="ctr" fontAlgn="t"/>
                      <a:endParaRPr lang="ru-RU" sz="10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ru-RU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2 017 578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16 280 111 368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264 270 306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180 705 669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967 469 221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703 198 915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-180 705 669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522 493 246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5" marR="4575" marT="45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163307"/>
                  </a:ext>
                </a:extLst>
              </a:tr>
            </a:tbl>
          </a:graphicData>
        </a:graphic>
      </p:graphicFrame>
      <p:sp>
        <p:nvSpPr>
          <p:cNvPr id="6" name="object 5"/>
          <p:cNvSpPr txBox="1"/>
          <p:nvPr/>
        </p:nvSpPr>
        <p:spPr>
          <a:xfrm>
            <a:off x="11349286" y="741362"/>
            <a:ext cx="1311662" cy="282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9"/>
              </a:lnSpc>
            </a:pPr>
            <a:r>
              <a:rPr lang="ru-RU" sz="1000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282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6"/>
            <a:ext cx="12192000" cy="76788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АҒЫМДАҒЫ РЕЖИМДЕР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93647"/>
              </p:ext>
            </p:extLst>
          </p:nvPr>
        </p:nvGraphicFramePr>
        <p:xfrm>
          <a:off x="181069" y="860080"/>
          <a:ext cx="11831544" cy="5811222"/>
        </p:xfrm>
        <a:graphic>
          <a:graphicData uri="http://schemas.openxmlformats.org/drawingml/2006/table">
            <a:tbl>
              <a:tblPr/>
              <a:tblGrid>
                <a:gridCol w="2335794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1674891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1584356">
                  <a:extLst>
                    <a:ext uri="{9D8B030D-6E8A-4147-A177-3AD203B41FA5}">
                      <a16:colId xmlns:a16="http://schemas.microsoft.com/office/drawing/2014/main" val="2383794942"/>
                    </a:ext>
                  </a:extLst>
                </a:gridCol>
                <a:gridCol w="2833735">
                  <a:extLst>
                    <a:ext uri="{9D8B030D-6E8A-4147-A177-3AD203B41FA5}">
                      <a16:colId xmlns:a16="http://schemas.microsoft.com/office/drawing/2014/main" val="1428409228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3488992352"/>
                    </a:ext>
                  </a:extLst>
                </a:gridCol>
                <a:gridCol w="1573967">
                  <a:extLst>
                    <a:ext uri="{9D8B030D-6E8A-4147-A177-3AD203B41FA5}">
                      <a16:colId xmlns:a16="http://schemas.microsoft.com/office/drawing/2014/main" val="1722745658"/>
                    </a:ext>
                  </a:extLst>
                </a:gridCol>
              </a:tblGrid>
              <a:tr h="6412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l" rtl="0" fontAlgn="ctr"/>
                      <a:endParaRPr lang="x-non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Нысан</a:t>
                      </a:r>
                      <a:endParaRPr lang="ru-RU" sz="1400" b="1" u="non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1" u="non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u="non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егі</a:t>
                      </a:r>
                      <a:endParaRPr lang="ru-RU" sz="1400" b="1" u="non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Қызметкерлер</a:t>
                      </a:r>
                      <a:r>
                        <a:rPr lang="ru-RU" sz="1400" b="1" u="non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саны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u="non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u="non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54194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3 528 АЕК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(13 млн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45024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Мобильді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3 528 АЕК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(13 млн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67534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Жеңілдетілген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декларация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ЖК, ЖШС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24 038 АЕК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жартыжылдықта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(88,7 млн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адамға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60155"/>
                  </a:ext>
                </a:extLst>
              </a:tr>
              <a:tr h="6245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Тұрақты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шегерім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ЖК, ЖШС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70%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шегерім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144 184 АЕК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(532 млн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адамға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 - ЖШС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 ЖК</a:t>
                      </a:r>
                      <a:r>
                        <a:rPr lang="ru-RU" sz="1400" b="0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47426"/>
                  </a:ext>
                </a:extLst>
              </a:tr>
              <a:tr h="62451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ЖК, ЖШС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ЕТҚ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АЕК 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(2,2 млрд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адамға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4%-2%- В2С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8% - В2В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36835"/>
                  </a:ext>
                </a:extLst>
              </a:tr>
              <a:tr h="71796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ЗТ-АШТӨ (-70%)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ЗТ-АШТӨ,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Жалпы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белгіленген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режимдегі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салықтар-70%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61818"/>
                  </a:ext>
                </a:extLst>
              </a:tr>
              <a:tr h="15354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БЖС</a:t>
                      </a:r>
                      <a:endParaRPr lang="ru-RU" sz="14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Жер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учаскесінің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ауданы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ғана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шектеулер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86633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02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</a:t>
            </a:r>
            <a:r>
              <a:rPr lang="kk-KZ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МЕХАНИЗМІНІҢ КЕМШІЛІКТЕРІ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134" y="1321806"/>
            <a:ext cx="1106333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>
              <a:lnSpc>
                <a:spcPct val="150000"/>
              </a:lnSpc>
            </a:pP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285750"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ірі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бизнестің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микро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санатына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кіруге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жасырын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ынталандырулары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бар,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компанияны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жасанды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ұсақтау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пайдаланады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түсімдеріндегі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бизнестің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үлесін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түсіндіреді</a:t>
            </a: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6688" algn="just"/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indent="-285750" algn="just">
              <a:buFont typeface="Wingdings" panose="05000000000000000000" pitchFamily="2" charset="2"/>
              <a:buChar char="Ø"/>
            </a:pPr>
            <a:r>
              <a:rPr lang="kk-KZ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бәсекелестік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ортаны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бұрмалайды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Адал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бизнеске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компанияны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бөлшектеу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жеңілдетілген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жосықсыз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бизнеспен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бәсекелесу</a:t>
            </a:r>
            <a:r>
              <a:rPr lang="ru-R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қиынырақ</a:t>
            </a:r>
            <a:endParaRPr lang="ru-RU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89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ҚОЛДАНАТЫН САЛЫҚ ТӨЛЕУШІЛЕР БОЙЫНША АҚПАРАТ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608675"/>
              </p:ext>
            </p:extLst>
          </p:nvPr>
        </p:nvGraphicFramePr>
        <p:xfrm>
          <a:off x="305771" y="924026"/>
          <a:ext cx="11569569" cy="5505650"/>
        </p:xfrm>
        <a:graphic>
          <a:graphicData uri="http://schemas.openxmlformats.org/drawingml/2006/table">
            <a:tbl>
              <a:tblPr/>
              <a:tblGrid>
                <a:gridCol w="2723953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1722922">
                  <a:extLst>
                    <a:ext uri="{9D8B030D-6E8A-4147-A177-3AD203B41FA5}">
                      <a16:colId xmlns:a16="http://schemas.microsoft.com/office/drawing/2014/main" val="537026919"/>
                    </a:ext>
                  </a:extLst>
                </a:gridCol>
                <a:gridCol w="2120539">
                  <a:extLst>
                    <a:ext uri="{9D8B030D-6E8A-4147-A177-3AD203B41FA5}">
                      <a16:colId xmlns:a16="http://schemas.microsoft.com/office/drawing/2014/main" val="3352297387"/>
                    </a:ext>
                  </a:extLst>
                </a:gridCol>
                <a:gridCol w="1057785">
                  <a:extLst>
                    <a:ext uri="{9D8B030D-6E8A-4147-A177-3AD203B41FA5}">
                      <a16:colId xmlns:a16="http://schemas.microsoft.com/office/drawing/2014/main" val="809123538"/>
                    </a:ext>
                  </a:extLst>
                </a:gridCol>
                <a:gridCol w="1057785">
                  <a:extLst>
                    <a:ext uri="{9D8B030D-6E8A-4147-A177-3AD203B41FA5}">
                      <a16:colId xmlns:a16="http://schemas.microsoft.com/office/drawing/2014/main" val="516999224"/>
                    </a:ext>
                  </a:extLst>
                </a:gridCol>
                <a:gridCol w="1057785">
                  <a:extLst>
                    <a:ext uri="{9D8B030D-6E8A-4147-A177-3AD203B41FA5}">
                      <a16:colId xmlns:a16="http://schemas.microsoft.com/office/drawing/2014/main" val="4240458017"/>
                    </a:ext>
                  </a:extLst>
                </a:gridCol>
              </a:tblGrid>
              <a:tr h="58651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l" rtl="0" fontAlgn="ctr"/>
                      <a:endParaRPr lang="x-non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ж.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49568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346 787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267 738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84 215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63 112</a:t>
                      </a:r>
                      <a:endParaRPr lang="en-US" sz="16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65 770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61 902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4118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Мобильді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6 102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61769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Жеңілдетілген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декларация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786 470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657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187 554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482 686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931 685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460155"/>
                  </a:ext>
                </a:extLst>
              </a:tr>
              <a:tr h="5712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Тұрақты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шегерім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2 073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3 469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847426"/>
                  </a:ext>
                </a:extLst>
              </a:tr>
              <a:tr h="57120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1 037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2 151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22 550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36835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ЗТ-АШТӨ (-70%)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8 252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10 309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214990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600" b="1" i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БЖС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152 354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107 079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175 938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179 464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185 286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187 584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61818"/>
                  </a:ext>
                </a:extLst>
              </a:tr>
              <a:tr h="75051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1 206 465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1 167 744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1 257 302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1 441 492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1 749 162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2 227 753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1412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0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883" y="2322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 БОЙЫНША АҚПАРАТ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5A62DD89-8979-CCA6-ADF5-7E1498218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09298"/>
              </p:ext>
            </p:extLst>
          </p:nvPr>
        </p:nvGraphicFramePr>
        <p:xfrm>
          <a:off x="344415" y="948677"/>
          <a:ext cx="11514052" cy="5279688"/>
        </p:xfrm>
        <a:graphic>
          <a:graphicData uri="http://schemas.openxmlformats.org/drawingml/2006/table">
            <a:tbl>
              <a:tblPr/>
              <a:tblGrid>
                <a:gridCol w="1436401">
                  <a:extLst>
                    <a:ext uri="{9D8B030D-6E8A-4147-A177-3AD203B41FA5}">
                      <a16:colId xmlns:a16="http://schemas.microsoft.com/office/drawing/2014/main" val="3397614102"/>
                    </a:ext>
                  </a:extLst>
                </a:gridCol>
                <a:gridCol w="3243714">
                  <a:extLst>
                    <a:ext uri="{9D8B030D-6E8A-4147-A177-3AD203B41FA5}">
                      <a16:colId xmlns:a16="http://schemas.microsoft.com/office/drawing/2014/main" val="1502881915"/>
                    </a:ext>
                  </a:extLst>
                </a:gridCol>
                <a:gridCol w="3724977">
                  <a:extLst>
                    <a:ext uri="{9D8B030D-6E8A-4147-A177-3AD203B41FA5}">
                      <a16:colId xmlns:a16="http://schemas.microsoft.com/office/drawing/2014/main" val="537026919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352297387"/>
                    </a:ext>
                  </a:extLst>
                </a:gridCol>
              </a:tblGrid>
              <a:tr h="612284">
                <a:tc gridSpan="2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indent="457200"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АСР</a:t>
                      </a:r>
                      <a:endParaRPr lang="x-none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ЖК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323301"/>
                  </a:ext>
                </a:extLst>
              </a:tr>
              <a:tr h="261905">
                <a:tc rowSpan="3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2018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701 177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63703"/>
                  </a:ext>
                </a:extLst>
              </a:tr>
              <a:tr h="261253"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3 863 870 018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8525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5 511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74188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786 470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747904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4 743 862 756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899617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6 032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95091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989 657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173196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6 828 080 411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933920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6 899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152217"/>
                  </a:ext>
                </a:extLst>
              </a:tr>
              <a:tr h="257867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2021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1 187 554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1 037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289636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9 611 494 874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190 740 078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98831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8 094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183 935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489772"/>
                  </a:ext>
                </a:extLst>
              </a:tr>
              <a:tr h="257867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1 482 686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2 151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57495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12 708 729 557 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102 673 148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299464"/>
                  </a:ext>
                </a:extLst>
              </a:tr>
              <a:tr h="257867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8 571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47 733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410118"/>
                  </a:ext>
                </a:extLst>
              </a:tr>
              <a:tr h="257242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ж.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1 931 685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US" sz="160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051</a:t>
                      </a:r>
                      <a:endParaRPr lang="en-US" sz="160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26662"/>
                  </a:ext>
                </a:extLst>
              </a:tr>
              <a:tr h="25724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ЖЖТ,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14 452 468 056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1 000 509 388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487456"/>
                  </a:ext>
                </a:extLst>
              </a:tr>
              <a:tr h="281866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орташа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482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76" marR="2576" marT="2576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62 333</a:t>
                      </a:r>
                    </a:p>
                  </a:txBody>
                  <a:tcPr marL="3175" marR="3175" marT="317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7326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70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81117" cy="7491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ЖЫЛҒЫ БӨЛШЕК САЛЫҚ АСР ТАБЫСЫНЫҢ СОМАСЫ БОЙЫНША ГРАДАЦИЯ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75792"/>
              </p:ext>
            </p:extLst>
          </p:nvPr>
        </p:nvGraphicFramePr>
        <p:xfrm>
          <a:off x="258556" y="1127603"/>
          <a:ext cx="11664000" cy="5675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38296778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18959589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3358577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89531318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0981666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66313306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005669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91875096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34348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508529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10401716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8595543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97417178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25797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93317115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633719104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15500128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4904411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390263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Градация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ЖК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Жалпы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443560"/>
                  </a:ext>
                </a:extLst>
              </a:tr>
              <a:tr h="5013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Сомасы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Сомасы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Сомасы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Өсуімен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салмағы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62762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Нөлдік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2 399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328913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63112"/>
                  </a:ext>
                </a:extLst>
              </a:tr>
              <a:tr h="4448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1-ден 5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1 846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2 243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074959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5-тен 10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33,4%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1 365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6 850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763919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10-тен 20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18 494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4 342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1 543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22 836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976467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20-тен 50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2 650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88 941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19 919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3 244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108 860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044030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50-тен 100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157 469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43 328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2 823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200 797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136421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100-тен 500 млн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457 074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202 033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3 204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97,5%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659 107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35895"/>
                  </a:ext>
                </a:extLst>
              </a:tr>
              <a:tr h="62745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миллионнан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миллиардқа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123 977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98,4%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93 013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82,3%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99,4%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216 990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90,1%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675927"/>
                  </a:ext>
                </a:extLst>
              </a:tr>
              <a:tr h="4720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миллиардтан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астам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56 145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78 225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17,7%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134 370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9,9%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715915"/>
                  </a:ext>
                </a:extLst>
              </a:tr>
              <a:tr h="3165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Жалпы</a:t>
                      </a:r>
                      <a:r>
                        <a:rPr lang="ru-RU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қорытынды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12 944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909 584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3 518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442 650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16 462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1 352 235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849" marR="5849" marT="58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68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074219" y="844204"/>
            <a:ext cx="12083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50" i="1" dirty="0">
                <a:latin typeface="Arial" panose="020B0604020202020204" pitchFamily="34" charset="0"/>
                <a:cs typeface="Arial" panose="020B0604020202020204" pitchFamily="34" charset="0"/>
              </a:rPr>
              <a:t>млн. теңге</a:t>
            </a:r>
            <a:endParaRPr lang="en-US" sz="10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287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0470879" y="607251"/>
            <a:ext cx="1311662" cy="2407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39"/>
              </a:lnSpc>
            </a:pPr>
            <a:r>
              <a:rPr sz="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тенге</a:t>
            </a:r>
          </a:p>
        </p:txBody>
      </p:sp>
      <p:sp>
        <p:nvSpPr>
          <p:cNvPr id="48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ПО ПЛАТЕЛЬЩИКАМ СНР НА ОСНОВЕ УПРОЩЕННОЙ ДЕКЛАРАЦИИ</a:t>
            </a:r>
            <a:endParaRPr lang="en-US" sz="2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-3" y="0"/>
            <a:ext cx="12181117" cy="6849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режиммен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айырысу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АСР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қызметінің</a:t>
            </a: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endParaRPr lang="en-US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396468"/>
              </p:ext>
            </p:extLst>
          </p:nvPr>
        </p:nvGraphicFramePr>
        <p:xfrm>
          <a:off x="162962" y="869263"/>
          <a:ext cx="10963749" cy="596842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42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9644">
                  <a:extLst>
                    <a:ext uri="{9D8B030D-6E8A-4147-A177-3AD203B41FA5}">
                      <a16:colId xmlns:a16="http://schemas.microsoft.com/office/drawing/2014/main" val="1901863751"/>
                    </a:ext>
                  </a:extLst>
                </a:gridCol>
              </a:tblGrid>
              <a:tr h="3429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ЭҚЖЖ (</a:t>
                      </a: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кіші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бөлім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Сомасы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Үлесі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Өсу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үлесі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қызметтерді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798 599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Автомобильдер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мотоциклдер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саудасынан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614 058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Мамандандырылған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құрылыс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жұмыстары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567 963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Құрлық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құбыржол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көлігінің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554 747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Автомобильдер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мотоциклдер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саудасын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қоспағанда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көтерме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506 834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Жылжымайтын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мүлікпен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операциялар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335 825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Жалға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жалға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лизинг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217 093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Ғимараттар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салу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190 281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107 367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Автомобильдер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мотоциклдердің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көтерме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бөлшек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саудасы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оларды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104 390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Сәулет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инженерлік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ізденістер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техникалық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сынақтар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талдау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саласындағы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97 222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Қойма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шаруашылығы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қосалқы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қызметі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92 126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Тамақпен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сусындармен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қызметтер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88 878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Компьютерлік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бағдарламалау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кеңес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беру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қызметтер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88 090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Жарнамалық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конъюнктурасын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86 170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Тұтынушыларға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78 674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Ғимараттарға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аумақтарды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абаттандыру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жөніндегі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69 800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Машиналар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жабдықтарды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орнату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66 430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Азаматтық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құрылыс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63 128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Осы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салаларда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өсімдік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мал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шаруашылығы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аң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аулау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54 148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29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Коммерциялық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қолдауға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бағытталған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кеңсе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әкімшілік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қосалқы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саласындағы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48 845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Қауіпсіздікті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тергеу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жөніндегі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45 703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Спорт,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демалыс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ойын-сауық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ұйымдастыру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саласындағы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40 187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Компьютерлерді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тұтыну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заттарын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тұрмыстық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тауарларды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жөндеу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37 136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Машиналар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жабдықтардан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дайын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металл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бұйымдарын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өндіру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33 802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Азық-түлік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өндірісі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29 375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көрсету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саласындағы</a:t>
                      </a: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27 946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Басқалары</a:t>
                      </a:r>
                      <a:endParaRPr lang="ru-RU" sz="115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325 424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14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1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3030" algn="l"/>
                        </a:tabLst>
                      </a:pPr>
                      <a:r>
                        <a:rPr lang="ru-RU" sz="11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5 370 241</a:t>
                      </a: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1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5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401" marR="61401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55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" y="14609"/>
            <a:ext cx="12181117" cy="68498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-2" y="7475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ҰСЫНЫЛАТЫН АСР ЖОБАСЫ БОЙЫНША САЛЫҚ КОДЕКСІНІҢ (1/1)</a:t>
            </a:r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65202"/>
              </p:ext>
            </p:extLst>
          </p:nvPr>
        </p:nvGraphicFramePr>
        <p:xfrm>
          <a:off x="126749" y="819013"/>
          <a:ext cx="12012183" cy="5975350"/>
        </p:xfrm>
        <a:graphic>
          <a:graphicData uri="http://schemas.openxmlformats.org/drawingml/2006/table">
            <a:tbl>
              <a:tblPr/>
              <a:tblGrid>
                <a:gridCol w="1876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8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0608">
                  <a:extLst>
                    <a:ext uri="{9D8B030D-6E8A-4147-A177-3AD203B41FA5}">
                      <a16:colId xmlns:a16="http://schemas.microsoft.com/office/drawing/2014/main" val="1627706776"/>
                    </a:ext>
                  </a:extLst>
                </a:gridCol>
              </a:tblGrid>
              <a:tr h="4341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шегі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Қызметкерлер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саны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Өзін-өзі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жұмыспен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қамтығандарға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арналған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АСР (патент, МҚ, ПЖҚ)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АЕК </a:t>
                      </a:r>
                      <a:b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 </a:t>
                      </a: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жұмысшылар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тек МЗЖ, ӘА, МӘМС, ЖТС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i="0" u="sng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түрлері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тек </a:t>
                      </a: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тізімге</a:t>
                      </a:r>
                      <a:r>
                        <a:rPr lang="ru-RU" sz="14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275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Жеңілдетілген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декларация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негізінде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ЖК, ЖШС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Жылына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АЕК</a:t>
                      </a:r>
                      <a:b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(2,2 млрд 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(135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мың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АЕК (500 млн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дейінгі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шегінде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ЖК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бухгалтерлік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есепті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жүргізбеу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шектеу</a:t>
                      </a: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В2С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(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мәслихаттардың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50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-ге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дейін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төмендету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жоғарылату</a:t>
                      </a:r>
                      <a:r>
                        <a:rPr lang="ru-RU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құқығы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для производства </a:t>
                      </a:r>
                      <a:endParaRPr lang="ru-RU" sz="1400" b="1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 В2В - ЖБР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қолданатын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төлеушілерге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көрсетілген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тауарлар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жұмыстар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қызметтер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endParaRPr lang="kk-KZ" sz="1400" b="1" i="0" u="none" strike="noStrike" kern="1200" baseline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Тыйым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салу </a:t>
                      </a:r>
                      <a:r>
                        <a:rPr lang="ru-RU" sz="1400" b="1" i="0" u="none" strike="noStrike" kern="1200" baseline="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тізімі</a:t>
                      </a:r>
                      <a:r>
                        <a:rPr lang="ru-RU" sz="14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тізімге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1" u="none" strike="noStrike" kern="1200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</a:t>
                      </a:r>
                      <a:r>
                        <a:rPr lang="ru-RU" sz="14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слайд 2)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Өзара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тараптар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арасындағы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шегерім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шектеу</a:t>
                      </a:r>
                      <a:endParaRPr kumimoji="1" 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  <a:tr h="1710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АСР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Шаруа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қожалықтары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жеңілдіктер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бұрынғыдай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сақталады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тек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ЕСН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жойыла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отырып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ШҚҚ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ЖТС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түрінде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төленеді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Табыстың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0,5% 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тиімсіз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пайдаланылған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жерлер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салығы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базалық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мөлшерлеменің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еселенген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dirty="0" err="1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мөлшерінде</a:t>
                      </a:r>
                      <a:endParaRPr lang="kk-KZ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9753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9829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ӨЗІН-ӨЗІ ЖҰМЫСПЕН ҚАМТЫҒАНДАР ҮШІН СНР БОЙЫНША РҰҚСАТ ЕТІЛГЕН ҚЫЗМЕТ ТҮРЛЕРІ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(1/2)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7841055" y="6377571"/>
            <a:ext cx="411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204834" y="958315"/>
            <a:ext cx="5664200" cy="5624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сылақ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ағаш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ұстасы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ағаш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ұстасы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едендерді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жабу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қабырғаларды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қаптау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бояу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шыны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такси;</a:t>
            </a:r>
            <a:endParaRPr lang="en-US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көлігімен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сыйақы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фотография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бейнетүсірілім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аударма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ауызша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жалдауға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беру;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көмекші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күтімі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компьютерлер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перифериялық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киімді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шаштараз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4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kumimoji="1" lang="kk-KZ" sz="14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210300" y="958315"/>
            <a:ext cx="5981700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21) дизайн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5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22) маникюр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педикюр;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ветеринариялық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учаскелерін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шаруашылықтарын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базарларда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вокзалдарда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портерлердің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нан-тоқаш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кондитерлік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пісіру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үйде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сақталмайтын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пошта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жөнелтілімдерін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қоспағанда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курьерлік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жеткізу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аспаптарды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жөндеу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жануарларын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жаю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монтаждау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32)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сумен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жылыту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ауаны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баптау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монтаждау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kumimoji="1" lang="kk-KZ" sz="1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4753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2465</TotalTime>
  <Words>2619</Words>
  <Application>Microsoft Office PowerPoint</Application>
  <PresentationFormat>Широкоэкранный</PresentationFormat>
  <Paragraphs>809</Paragraphs>
  <Slides>11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Bookman Old Style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Office Theme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User</cp:lastModifiedBy>
  <cp:revision>230</cp:revision>
  <cp:lastPrinted>2024-09-25T13:16:14Z</cp:lastPrinted>
  <dcterms:created xsi:type="dcterms:W3CDTF">2024-05-17T10:30:13Z</dcterms:created>
  <dcterms:modified xsi:type="dcterms:W3CDTF">2024-10-07T01:49:25Z</dcterms:modified>
</cp:coreProperties>
</file>